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Bold" panose="02000000000000000000" charset="0"/>
      <p:regular r:id="rId26"/>
    </p:embeddedFont>
    <p:embeddedFont>
      <p:font typeface="Roboto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8.png"/><Relationship Id="rId5" Type="http://schemas.openxmlformats.org/officeDocument/2006/relationships/image" Target="../media/image8.sv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2.sv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qhxxeeTbu0&amp;list=PLzMcBGfZo4-n4vJJybUVV3Un_NFS5EOgX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sourcemaking.com/design_patter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inja.palletsprojects.com/en/3.1.x/templates/" TargetMode="External"/><Relationship Id="rId5" Type="http://schemas.openxmlformats.org/officeDocument/2006/relationships/hyperlink" Target="https://developer.mozilla.org/en-US/docs/Learn/Getting_started_with_the_web/HTML_basics" TargetMode="External"/><Relationship Id="rId4" Type="http://schemas.openxmlformats.org/officeDocument/2006/relationships/hyperlink" Target="https://flask.palletsprojects.com/en/3.0.x/" TargetMode="External"/><Relationship Id="rId9" Type="http://schemas.openxmlformats.org/officeDocument/2006/relationships/hyperlink" Target="https://www.w3schools.com/python/pandas/default.as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6.sv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188432" y="-9703875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512513" y="8180050"/>
            <a:ext cx="2265634" cy="835414"/>
            <a:chOff x="0" y="0"/>
            <a:chExt cx="596710" cy="220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6710" cy="220027"/>
            </a:xfrm>
            <a:custGeom>
              <a:avLst/>
              <a:gdLst/>
              <a:ahLst/>
              <a:cxnLst/>
              <a:rect l="l" t="t" r="r" b="b"/>
              <a:pathLst>
                <a:path w="596710" h="220027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95969" y="8472023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9223892" y="1476235"/>
            <a:ext cx="1137396" cy="47625"/>
            <a:chOff x="0" y="0"/>
            <a:chExt cx="299561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9561" cy="12543"/>
            </a:xfrm>
            <a:custGeom>
              <a:avLst/>
              <a:gdLst/>
              <a:ahLst/>
              <a:cxnLst/>
              <a:rect l="l" t="t" r="r" b="b"/>
              <a:pathLst>
                <a:path w="299561" h="12543">
                  <a:moveTo>
                    <a:pt x="0" y="0"/>
                  </a:moveTo>
                  <a:lnTo>
                    <a:pt x="299561" y="0"/>
                  </a:lnTo>
                  <a:lnTo>
                    <a:pt x="2995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4755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956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398744" y="7051096"/>
            <a:ext cx="8786409" cy="3928735"/>
          </a:xfrm>
          <a:custGeom>
            <a:avLst/>
            <a:gdLst/>
            <a:ahLst/>
            <a:cxnLst/>
            <a:rect l="l" t="t" r="r" b="b"/>
            <a:pathLst>
              <a:path w="8786409" h="3928735">
                <a:moveTo>
                  <a:pt x="0" y="0"/>
                </a:moveTo>
                <a:lnTo>
                  <a:pt x="8786409" y="0"/>
                </a:lnTo>
                <a:lnTo>
                  <a:pt x="8786409" y="3928735"/>
                </a:lnTo>
                <a:lnTo>
                  <a:pt x="0" y="3928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1512513" y="3541662"/>
            <a:ext cx="9368656" cy="160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6"/>
              </a:lnSpc>
            </a:pPr>
            <a:r>
              <a:rPr lang="en-US" sz="12453" spc="-323">
                <a:solidFill>
                  <a:srgbClr val="FFFFFF"/>
                </a:solidFill>
                <a:latin typeface="Roboto Bold"/>
              </a:rPr>
              <a:t>EVoting App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2513" y="5086350"/>
            <a:ext cx="7330883" cy="89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</a:rPr>
              <a:t>Object-Oriented </a:t>
            </a:r>
            <a:r>
              <a:rPr lang="en-US" sz="2600" dirty="0">
                <a:solidFill>
                  <a:srgbClr val="FFFFFF"/>
                </a:solidFill>
                <a:latin typeface="Roboto"/>
              </a:rPr>
              <a:t>Programming Module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95050" y="8385665"/>
            <a:ext cx="1399255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Next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82897" y="845185"/>
            <a:ext cx="180911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77761" y="845185"/>
            <a:ext cx="180911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</a:rPr>
              <a:t>Vote Now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72625" y="845185"/>
            <a:ext cx="180911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88033" y="845185"/>
            <a:ext cx="180911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5" name="Group 5"/>
          <p:cNvGrpSpPr/>
          <p:nvPr/>
        </p:nvGrpSpPr>
        <p:grpSpPr>
          <a:xfrm>
            <a:off x="11468692" y="3292394"/>
            <a:ext cx="5790608" cy="5083812"/>
            <a:chOff x="0" y="0"/>
            <a:chExt cx="1680450" cy="1475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0450" cy="1475336"/>
            </a:xfrm>
            <a:custGeom>
              <a:avLst/>
              <a:gdLst/>
              <a:ahLst/>
              <a:cxnLst/>
              <a:rect l="l" t="t" r="r" b="b"/>
              <a:pathLst>
                <a:path w="1680450" h="1475336">
                  <a:moveTo>
                    <a:pt x="68186" y="0"/>
                  </a:moveTo>
                  <a:lnTo>
                    <a:pt x="1612264" y="0"/>
                  </a:lnTo>
                  <a:cubicBezTo>
                    <a:pt x="1649922" y="0"/>
                    <a:pt x="1680450" y="30528"/>
                    <a:pt x="1680450" y="68186"/>
                  </a:cubicBezTo>
                  <a:lnTo>
                    <a:pt x="1680450" y="1407150"/>
                  </a:lnTo>
                  <a:cubicBezTo>
                    <a:pt x="1680450" y="1444808"/>
                    <a:pt x="1649922" y="1475336"/>
                    <a:pt x="1612264" y="1475336"/>
                  </a:cubicBezTo>
                  <a:lnTo>
                    <a:pt x="68186" y="1475336"/>
                  </a:lnTo>
                  <a:cubicBezTo>
                    <a:pt x="50102" y="1475336"/>
                    <a:pt x="32759" y="1468152"/>
                    <a:pt x="19971" y="1455364"/>
                  </a:cubicBezTo>
                  <a:cubicBezTo>
                    <a:pt x="7184" y="1442577"/>
                    <a:pt x="0" y="1425234"/>
                    <a:pt x="0" y="1407150"/>
                  </a:cubicBezTo>
                  <a:lnTo>
                    <a:pt x="0" y="68186"/>
                  </a:lnTo>
                  <a:cubicBezTo>
                    <a:pt x="0" y="50102"/>
                    <a:pt x="7184" y="32759"/>
                    <a:pt x="19971" y="19971"/>
                  </a:cubicBezTo>
                  <a:cubicBezTo>
                    <a:pt x="32759" y="7184"/>
                    <a:pt x="50102" y="0"/>
                    <a:pt x="681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60000"/>
                  </a:srgbClr>
                </a:gs>
                <a:gs pos="100000">
                  <a:srgbClr val="FFDE59">
                    <a:alpha val="6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80450" cy="1532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28030" y="2633085"/>
            <a:ext cx="9355610" cy="6402430"/>
          </a:xfrm>
          <a:custGeom>
            <a:avLst/>
            <a:gdLst/>
            <a:ahLst/>
            <a:cxnLst/>
            <a:rect l="l" t="t" r="r" b="b"/>
            <a:pathLst>
              <a:path w="9355610" h="6402430">
                <a:moveTo>
                  <a:pt x="0" y="0"/>
                </a:moveTo>
                <a:lnTo>
                  <a:pt x="9355609" y="0"/>
                </a:lnTo>
                <a:lnTo>
                  <a:pt x="9355609" y="6402430"/>
                </a:lnTo>
                <a:lnTo>
                  <a:pt x="0" y="64024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Evaluation of Design pattern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78200"/>
            <a:ext cx="194365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Strategy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32900" y="3663778"/>
            <a:ext cx="5062192" cy="450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39" lvl="1" indent="-253669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oboto Italics"/>
              </a:rPr>
              <a:t>Strategy pattern has been used to encapsulate the different voting strategies within my applications</a:t>
            </a:r>
          </a:p>
          <a:p>
            <a:pPr marL="507339" lvl="1" indent="-253669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oboto Italics"/>
              </a:rPr>
              <a:t>Each voting strategy primarily inherits from VotingStrategy</a:t>
            </a:r>
          </a:p>
          <a:p>
            <a:pPr marL="507339" lvl="1" indent="-253669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oboto Italics"/>
              </a:rPr>
              <a:t>Benefits: Code maintainability and modification easily </a:t>
            </a:r>
          </a:p>
          <a:p>
            <a:pPr marL="507339" lvl="1" indent="-253669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Roboto Italics"/>
              </a:rPr>
              <a:t>Limitations: Increase number of classes to manage</a:t>
            </a:r>
          </a:p>
          <a:p>
            <a:pPr>
              <a:lnSpc>
                <a:spcPts val="3289"/>
              </a:lnSpc>
            </a:pPr>
            <a:r>
              <a:rPr lang="en-US" sz="2349">
                <a:solidFill>
                  <a:srgbClr val="FFFFFF"/>
                </a:solidFill>
                <a:latin typeface="Roboto Italics"/>
              </a:rPr>
              <a:t>Overall, it allows dynamic use of classes for the scenario at hand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768685" y="3078545"/>
            <a:ext cx="9322620" cy="5540641"/>
          </a:xfrm>
          <a:custGeom>
            <a:avLst/>
            <a:gdLst/>
            <a:ahLst/>
            <a:cxnLst/>
            <a:rect l="l" t="t" r="r" b="b"/>
            <a:pathLst>
              <a:path w="9322620" h="5540641">
                <a:moveTo>
                  <a:pt x="0" y="0"/>
                </a:moveTo>
                <a:lnTo>
                  <a:pt x="9322620" y="0"/>
                </a:lnTo>
                <a:lnTo>
                  <a:pt x="9322620" y="5540642"/>
                </a:lnTo>
                <a:lnTo>
                  <a:pt x="0" y="5540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338222" y="4467670"/>
            <a:ext cx="7724281" cy="1800593"/>
          </a:xfrm>
          <a:custGeom>
            <a:avLst/>
            <a:gdLst/>
            <a:ahLst/>
            <a:cxnLst/>
            <a:rect l="l" t="t" r="r" b="b"/>
            <a:pathLst>
              <a:path w="7724281" h="1800593">
                <a:moveTo>
                  <a:pt x="0" y="0"/>
                </a:moveTo>
                <a:lnTo>
                  <a:pt x="7724281" y="0"/>
                </a:lnTo>
                <a:lnTo>
                  <a:pt x="7724281" y="1800593"/>
                </a:lnTo>
                <a:lnTo>
                  <a:pt x="0" y="1800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338222" y="6796726"/>
            <a:ext cx="7716401" cy="967536"/>
          </a:xfrm>
          <a:custGeom>
            <a:avLst/>
            <a:gdLst/>
            <a:ahLst/>
            <a:cxnLst/>
            <a:rect l="l" t="t" r="r" b="b"/>
            <a:pathLst>
              <a:path w="7716401" h="967536">
                <a:moveTo>
                  <a:pt x="0" y="0"/>
                </a:moveTo>
                <a:lnTo>
                  <a:pt x="7716401" y="0"/>
                </a:lnTo>
                <a:lnTo>
                  <a:pt x="7716401" y="967536"/>
                </a:lnTo>
                <a:lnTo>
                  <a:pt x="0" y="967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Evaluation of Design pattern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78200"/>
            <a:ext cx="22910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Decorator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9992200" y="1748604"/>
            <a:ext cx="6554427" cy="4515113"/>
          </a:xfrm>
          <a:custGeom>
            <a:avLst/>
            <a:gdLst/>
            <a:ahLst/>
            <a:cxnLst/>
            <a:rect l="l" t="t" r="r" b="b"/>
            <a:pathLst>
              <a:path w="6554427" h="4515113">
                <a:moveTo>
                  <a:pt x="0" y="0"/>
                </a:moveTo>
                <a:lnTo>
                  <a:pt x="6554427" y="0"/>
                </a:lnTo>
                <a:lnTo>
                  <a:pt x="6554427" y="4515112"/>
                </a:lnTo>
                <a:lnTo>
                  <a:pt x="0" y="4515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17954" y="6498731"/>
            <a:ext cx="7621709" cy="2729226"/>
          </a:xfrm>
          <a:custGeom>
            <a:avLst/>
            <a:gdLst/>
            <a:ahLst/>
            <a:cxnLst/>
            <a:rect l="l" t="t" r="r" b="b"/>
            <a:pathLst>
              <a:path w="7621709" h="2729226">
                <a:moveTo>
                  <a:pt x="0" y="0"/>
                </a:moveTo>
                <a:lnTo>
                  <a:pt x="7621709" y="0"/>
                </a:lnTo>
                <a:lnTo>
                  <a:pt x="7621709" y="2729226"/>
                </a:lnTo>
                <a:lnTo>
                  <a:pt x="0" y="27292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8775429" y="6997827"/>
            <a:ext cx="8987968" cy="1731035"/>
          </a:xfrm>
          <a:custGeom>
            <a:avLst/>
            <a:gdLst/>
            <a:ahLst/>
            <a:cxnLst/>
            <a:rect l="l" t="t" r="r" b="b"/>
            <a:pathLst>
              <a:path w="8987968" h="1731035">
                <a:moveTo>
                  <a:pt x="0" y="0"/>
                </a:moveTo>
                <a:lnTo>
                  <a:pt x="8987968" y="0"/>
                </a:lnTo>
                <a:lnTo>
                  <a:pt x="8987968" y="1731035"/>
                </a:lnTo>
                <a:lnTo>
                  <a:pt x="0" y="1731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7761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Data Structures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995290"/>
            <a:ext cx="1091878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What I have used: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Queues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Dictionaries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Lists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4709042" y="2917248"/>
            <a:ext cx="8048425" cy="5386018"/>
          </a:xfrm>
          <a:custGeom>
            <a:avLst/>
            <a:gdLst/>
            <a:ahLst/>
            <a:cxnLst/>
            <a:rect l="l" t="t" r="r" b="b"/>
            <a:pathLst>
              <a:path w="8048425" h="5386018">
                <a:moveTo>
                  <a:pt x="0" y="0"/>
                </a:moveTo>
                <a:lnTo>
                  <a:pt x="8048424" y="0"/>
                </a:lnTo>
                <a:lnTo>
                  <a:pt x="8048424" y="5386018"/>
                </a:lnTo>
                <a:lnTo>
                  <a:pt x="0" y="5386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Exception handling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699538" y="1969362"/>
            <a:ext cx="12888925" cy="6348276"/>
          </a:xfrm>
          <a:custGeom>
            <a:avLst/>
            <a:gdLst/>
            <a:ahLst/>
            <a:cxnLst/>
            <a:rect l="l" t="t" r="r" b="b"/>
            <a:pathLst>
              <a:path w="12888925" h="6348276">
                <a:moveTo>
                  <a:pt x="0" y="0"/>
                </a:moveTo>
                <a:lnTo>
                  <a:pt x="12888924" y="0"/>
                </a:lnTo>
                <a:lnTo>
                  <a:pt x="12888924" y="6348276"/>
                </a:lnTo>
                <a:lnTo>
                  <a:pt x="0" y="6348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475883" y="8882210"/>
            <a:ext cx="1880451" cy="752180"/>
          </a:xfrm>
          <a:custGeom>
            <a:avLst/>
            <a:gdLst/>
            <a:ahLst/>
            <a:cxnLst/>
            <a:rect l="l" t="t" r="r" b="b"/>
            <a:pathLst>
              <a:path w="1880451" h="752180">
                <a:moveTo>
                  <a:pt x="0" y="0"/>
                </a:moveTo>
                <a:lnTo>
                  <a:pt x="1880451" y="0"/>
                </a:lnTo>
                <a:lnTo>
                  <a:pt x="1880451" y="752180"/>
                </a:lnTo>
                <a:lnTo>
                  <a:pt x="0" y="75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Persistent data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7416109" y="5143500"/>
            <a:ext cx="940225" cy="37387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7164" y="5324144"/>
            <a:ext cx="2265634" cy="835414"/>
            <a:chOff x="0" y="0"/>
            <a:chExt cx="596710" cy="220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710" cy="220027"/>
            </a:xfrm>
            <a:custGeom>
              <a:avLst/>
              <a:gdLst/>
              <a:ahLst/>
              <a:cxnLst/>
              <a:rect l="l" t="t" r="r" b="b"/>
              <a:pathLst>
                <a:path w="596710" h="220027">
                  <a:moveTo>
                    <a:pt x="110013" y="0"/>
                  </a:moveTo>
                  <a:lnTo>
                    <a:pt x="486697" y="0"/>
                  </a:lnTo>
                  <a:cubicBezTo>
                    <a:pt x="547456" y="0"/>
                    <a:pt x="596710" y="49255"/>
                    <a:pt x="596710" y="110013"/>
                  </a:cubicBezTo>
                  <a:lnTo>
                    <a:pt x="596710" y="110013"/>
                  </a:lnTo>
                  <a:cubicBezTo>
                    <a:pt x="596710" y="170772"/>
                    <a:pt x="547456" y="220027"/>
                    <a:pt x="486697" y="220027"/>
                  </a:cubicBezTo>
                  <a:lnTo>
                    <a:pt x="110013" y="220027"/>
                  </a:lnTo>
                  <a:cubicBezTo>
                    <a:pt x="49255" y="220027"/>
                    <a:pt x="0" y="170772"/>
                    <a:pt x="0" y="110013"/>
                  </a:cubicBezTo>
                  <a:lnTo>
                    <a:pt x="0" y="110013"/>
                  </a:lnTo>
                  <a:cubicBezTo>
                    <a:pt x="0" y="49255"/>
                    <a:pt x="49255" y="0"/>
                    <a:pt x="110013" y="0"/>
                  </a:cubicBezTo>
                  <a:close/>
                </a:path>
              </a:pathLst>
            </a:custGeom>
            <a:solidFill>
              <a:srgbClr val="00FF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6710" cy="25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90620" y="5616117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0" y="0"/>
                </a:moveTo>
                <a:lnTo>
                  <a:pt x="218106" y="0"/>
                </a:lnTo>
                <a:lnTo>
                  <a:pt x="218106" y="271783"/>
                </a:lnTo>
                <a:lnTo>
                  <a:pt x="0" y="271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389701" y="5529759"/>
            <a:ext cx="1399255" cy="39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Present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49308" y="3541662"/>
            <a:ext cx="4589385" cy="160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06"/>
              </a:lnSpc>
            </a:pPr>
            <a:r>
              <a:rPr lang="en-US" sz="12453" spc="-323">
                <a:solidFill>
                  <a:srgbClr val="FFFFFF"/>
                </a:solidFill>
                <a:latin typeface="Roboto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794" y="2205741"/>
            <a:ext cx="7505051" cy="7293517"/>
            <a:chOff x="0" y="0"/>
            <a:chExt cx="2297345" cy="2232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7345" cy="2232593"/>
            </a:xfrm>
            <a:custGeom>
              <a:avLst/>
              <a:gdLst/>
              <a:ahLst/>
              <a:cxnLst/>
              <a:rect l="l" t="t" r="r" b="b"/>
              <a:pathLst>
                <a:path w="2297345" h="2232593">
                  <a:moveTo>
                    <a:pt x="52610" y="0"/>
                  </a:moveTo>
                  <a:lnTo>
                    <a:pt x="2244736" y="0"/>
                  </a:lnTo>
                  <a:cubicBezTo>
                    <a:pt x="2273791" y="0"/>
                    <a:pt x="2297345" y="23554"/>
                    <a:pt x="2297345" y="52610"/>
                  </a:cubicBezTo>
                  <a:lnTo>
                    <a:pt x="2297345" y="2179984"/>
                  </a:lnTo>
                  <a:cubicBezTo>
                    <a:pt x="2297345" y="2209039"/>
                    <a:pt x="2273791" y="2232593"/>
                    <a:pt x="2244736" y="2232593"/>
                  </a:cubicBezTo>
                  <a:lnTo>
                    <a:pt x="52610" y="2232593"/>
                  </a:lnTo>
                  <a:cubicBezTo>
                    <a:pt x="23554" y="2232593"/>
                    <a:pt x="0" y="2209039"/>
                    <a:pt x="0" y="2179984"/>
                  </a:cubicBezTo>
                  <a:lnTo>
                    <a:pt x="0" y="52610"/>
                  </a:lnTo>
                  <a:cubicBezTo>
                    <a:pt x="0" y="23554"/>
                    <a:pt x="23554" y="0"/>
                    <a:pt x="52610" y="0"/>
                  </a:cubicBez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97345" cy="2289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 dirty="0">
                <a:solidFill>
                  <a:srgbClr val="FFFFFF"/>
                </a:solidFill>
                <a:latin typeface="Roboto Bold"/>
              </a:rPr>
              <a:t>Evaluation of OO </a:t>
            </a:r>
            <a:r>
              <a:rPr lang="en-US" sz="5400" spc="-140">
                <a:solidFill>
                  <a:srgbClr val="FFFFFF"/>
                </a:solidFill>
                <a:latin typeface="Roboto Bold"/>
              </a:rPr>
              <a:t>Features and Principles</a:t>
            </a:r>
            <a:endParaRPr lang="en-US" sz="5400" spc="-140" dirty="0">
              <a:solidFill>
                <a:srgbClr val="FFFFFF"/>
              </a:solidFill>
              <a:latin typeface="Robot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275052" y="2205741"/>
            <a:ext cx="7562155" cy="3474461"/>
            <a:chOff x="0" y="0"/>
            <a:chExt cx="2314825" cy="10635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4825" cy="1063555"/>
            </a:xfrm>
            <a:custGeom>
              <a:avLst/>
              <a:gdLst/>
              <a:ahLst/>
              <a:cxnLst/>
              <a:rect l="l" t="t" r="r" b="b"/>
              <a:pathLst>
                <a:path w="2314825" h="1063555">
                  <a:moveTo>
                    <a:pt x="52212" y="0"/>
                  </a:moveTo>
                  <a:lnTo>
                    <a:pt x="2262613" y="0"/>
                  </a:lnTo>
                  <a:cubicBezTo>
                    <a:pt x="2291449" y="0"/>
                    <a:pt x="2314825" y="23376"/>
                    <a:pt x="2314825" y="52212"/>
                  </a:cubicBezTo>
                  <a:lnTo>
                    <a:pt x="2314825" y="1011343"/>
                  </a:lnTo>
                  <a:cubicBezTo>
                    <a:pt x="2314825" y="1040179"/>
                    <a:pt x="2291449" y="1063555"/>
                    <a:pt x="2262613" y="1063555"/>
                  </a:cubicBezTo>
                  <a:lnTo>
                    <a:pt x="52212" y="1063555"/>
                  </a:lnTo>
                  <a:cubicBezTo>
                    <a:pt x="23376" y="1063555"/>
                    <a:pt x="0" y="1040179"/>
                    <a:pt x="0" y="1011343"/>
                  </a:cubicBezTo>
                  <a:lnTo>
                    <a:pt x="0" y="52212"/>
                  </a:lnTo>
                  <a:cubicBezTo>
                    <a:pt x="0" y="23376"/>
                    <a:pt x="23376" y="0"/>
                    <a:pt x="52212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14825" cy="112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14936" y="2458720"/>
            <a:ext cx="703465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FFFC"/>
                </a:solidFill>
                <a:latin typeface="Roboto"/>
              </a:rPr>
              <a:t>Comparison of features available in (other) programming languages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00FFFC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93364" y="3397885"/>
            <a:ext cx="7034650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4" lvl="1" indent="-205107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Italics"/>
              </a:rPr>
              <a:t>I have chosen python as my preferred language due to its OOP capabilities, compared to C# originally taught within the module such as python’s easy </a:t>
            </a:r>
            <a:r>
              <a:rPr lang="en-US" sz="1900" dirty="0" err="1">
                <a:solidFill>
                  <a:srgbClr val="FFFFFF"/>
                </a:solidFill>
                <a:latin typeface="Roboto Italics"/>
              </a:rPr>
              <a:t>readibility</a:t>
            </a:r>
            <a:r>
              <a:rPr lang="en-US" sz="1900" dirty="0">
                <a:solidFill>
                  <a:srgbClr val="FFFFFF"/>
                </a:solidFill>
                <a:latin typeface="Roboto Italics"/>
              </a:rPr>
              <a:t> and python’s large choice of libraries. </a:t>
            </a:r>
          </a:p>
          <a:p>
            <a:pPr marL="410214" lvl="1" indent="-205107">
              <a:lnSpc>
                <a:spcPts val="2660"/>
              </a:lnSpc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latin typeface="Roboto Italics"/>
              </a:rPr>
              <a:t>Python does not however provide clear access to modifiers (</a:t>
            </a:r>
            <a:r>
              <a:rPr lang="en-US" sz="1900" dirty="0" err="1">
                <a:solidFill>
                  <a:srgbClr val="FFFFFF"/>
                </a:solidFill>
                <a:latin typeface="Roboto Italics"/>
              </a:rPr>
              <a:t>i.e</a:t>
            </a:r>
            <a:r>
              <a:rPr lang="en-US" sz="1900" dirty="0">
                <a:solidFill>
                  <a:srgbClr val="FFFFFF"/>
                </a:solidFill>
                <a:latin typeface="Roboto Italics"/>
              </a:rPr>
              <a:t> public, private), relying more on naming </a:t>
            </a:r>
            <a:r>
              <a:rPr lang="en-US" sz="1900" dirty="0" err="1">
                <a:solidFill>
                  <a:srgbClr val="FFFFFF"/>
                </a:solidFill>
                <a:latin typeface="Roboto Italics"/>
              </a:rPr>
              <a:t>convetions</a:t>
            </a:r>
            <a:r>
              <a:rPr lang="en-US" sz="1900" dirty="0">
                <a:solidFill>
                  <a:srgbClr val="FFFFFF"/>
                </a:solidFill>
                <a:latin typeface="Roboto Italics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75052" y="6024796"/>
            <a:ext cx="7562155" cy="3474461"/>
            <a:chOff x="0" y="0"/>
            <a:chExt cx="2314825" cy="10635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14825" cy="1063555"/>
            </a:xfrm>
            <a:custGeom>
              <a:avLst/>
              <a:gdLst/>
              <a:ahLst/>
              <a:cxnLst/>
              <a:rect l="l" t="t" r="r" b="b"/>
              <a:pathLst>
                <a:path w="2314825" h="1063555">
                  <a:moveTo>
                    <a:pt x="52212" y="0"/>
                  </a:moveTo>
                  <a:lnTo>
                    <a:pt x="2262613" y="0"/>
                  </a:lnTo>
                  <a:cubicBezTo>
                    <a:pt x="2291449" y="0"/>
                    <a:pt x="2314825" y="23376"/>
                    <a:pt x="2314825" y="52212"/>
                  </a:cubicBezTo>
                  <a:lnTo>
                    <a:pt x="2314825" y="1011343"/>
                  </a:lnTo>
                  <a:cubicBezTo>
                    <a:pt x="2314825" y="1040179"/>
                    <a:pt x="2291449" y="1063555"/>
                    <a:pt x="2262613" y="1063555"/>
                  </a:cubicBezTo>
                  <a:lnTo>
                    <a:pt x="52212" y="1063555"/>
                  </a:lnTo>
                  <a:cubicBezTo>
                    <a:pt x="23376" y="1063555"/>
                    <a:pt x="0" y="1040179"/>
                    <a:pt x="0" y="1011343"/>
                  </a:cubicBezTo>
                  <a:lnTo>
                    <a:pt x="0" y="52212"/>
                  </a:lnTo>
                  <a:cubicBezTo>
                    <a:pt x="0" y="23376"/>
                    <a:pt x="23376" y="0"/>
                    <a:pt x="52212" y="0"/>
                  </a:cubicBezTo>
                  <a:close/>
                </a:path>
              </a:pathLst>
            </a:custGeom>
            <a:solidFill>
              <a:srgbClr val="00FFFC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314825" cy="112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614936" y="6261796"/>
            <a:ext cx="764436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51B1F"/>
                </a:solidFill>
                <a:latin typeface="Roboto"/>
              </a:rPr>
              <a:t>Solid Principles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4071" y="2458720"/>
            <a:ext cx="6778497" cy="679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 Bold"/>
              </a:rPr>
              <a:t>DRY (Don’t repeat Yourself)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51B1F"/>
                </a:solidFill>
                <a:latin typeface="Roboto"/>
              </a:rPr>
              <a:t>Benefits: It Avoids duplicating code through the reuse of classes, methods and attributes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51B1F"/>
                </a:solidFill>
                <a:latin typeface="Roboto"/>
              </a:rPr>
              <a:t>For example, the ‘Voter’ and ‘Candidate’ classes share common attribuites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151B1F"/>
              </a:solidFill>
              <a:latin typeface="Roboto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"/>
              </a:rPr>
              <a:t>YAGNI (You Aren’t going to need it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51B1F"/>
                </a:solidFill>
                <a:latin typeface="Roboto"/>
              </a:rPr>
              <a:t>This principles implements only needed features require for the application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51B1F"/>
                </a:solidFill>
                <a:latin typeface="Roboto"/>
              </a:rPr>
              <a:t>The benefit of this was that I avoided adding any extra complexity which were no use to the user, producing  a Minimum Viable Product</a:t>
            </a:r>
          </a:p>
          <a:p>
            <a:pPr>
              <a:lnSpc>
                <a:spcPts val="3220"/>
              </a:lnSpc>
            </a:pPr>
            <a:endParaRPr lang="en-US" sz="2300">
              <a:solidFill>
                <a:srgbClr val="151B1F"/>
              </a:solidFill>
              <a:latin typeface="Roboto"/>
            </a:endParaRP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151B1F"/>
                </a:solidFill>
                <a:latin typeface="Roboto"/>
              </a:rPr>
              <a:t>KISS (Keep it Stupid Simple)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51B1F"/>
                </a:solidFill>
                <a:latin typeface="Roboto"/>
              </a:rPr>
              <a:t>Example of this in VotingSystem class which show cases simplicity by having a range of descriptive and easy to comprehend methods.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93364" y="6714551"/>
            <a:ext cx="6925530" cy="26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51B1F"/>
                </a:solidFill>
                <a:latin typeface="Roboto"/>
              </a:rPr>
              <a:t>Single Responsibility Principle: each class, i.e Election has clear responsiblility and perform one single function</a:t>
            </a:r>
          </a:p>
          <a:p>
            <a:pPr marL="453393" lvl="1" indent="-226697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1B1F"/>
                </a:solidFill>
                <a:latin typeface="Roboto"/>
              </a:rPr>
              <a:t>Liskov Substituition Principle: I have utilised polymorphism and inheritance to ensure that child classes can be substituited without effecting additional functionality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09891" y="-4449869"/>
            <a:ext cx="8899739" cy="8899739"/>
          </a:xfrm>
          <a:custGeom>
            <a:avLst/>
            <a:gdLst/>
            <a:ahLst/>
            <a:cxnLst/>
            <a:rect l="l" t="t" r="r" b="b"/>
            <a:pathLst>
              <a:path w="8899739" h="8899739">
                <a:moveTo>
                  <a:pt x="0" y="0"/>
                </a:moveTo>
                <a:lnTo>
                  <a:pt x="8899739" y="0"/>
                </a:lnTo>
                <a:lnTo>
                  <a:pt x="8899739" y="8899738"/>
                </a:lnTo>
                <a:lnTo>
                  <a:pt x="0" y="8899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077761" y="6162318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1"/>
                </a:lnTo>
                <a:lnTo>
                  <a:pt x="0" y="1017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423712" y="6086899"/>
            <a:ext cx="17440576" cy="3647260"/>
            <a:chOff x="0" y="0"/>
            <a:chExt cx="4423623" cy="9250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3623" cy="925090"/>
            </a:xfrm>
            <a:custGeom>
              <a:avLst/>
              <a:gdLst/>
              <a:ahLst/>
              <a:cxnLst/>
              <a:rect l="l" t="t" r="r" b="b"/>
              <a:pathLst>
                <a:path w="4423623" h="925090">
                  <a:moveTo>
                    <a:pt x="0" y="0"/>
                  </a:moveTo>
                  <a:lnTo>
                    <a:pt x="4423623" y="0"/>
                  </a:lnTo>
                  <a:lnTo>
                    <a:pt x="4423623" y="925090"/>
                  </a:lnTo>
                  <a:lnTo>
                    <a:pt x="0" y="925090"/>
                  </a:lnTo>
                  <a:close/>
                </a:path>
              </a:pathLst>
            </a:custGeom>
            <a:solidFill>
              <a:srgbClr val="00FFFC">
                <a:alpha val="4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423623" cy="982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503468" y="7205428"/>
            <a:ext cx="4181539" cy="1448507"/>
          </a:xfrm>
          <a:custGeom>
            <a:avLst/>
            <a:gdLst/>
            <a:ahLst/>
            <a:cxnLst/>
            <a:rect l="l" t="t" r="r" b="b"/>
            <a:pathLst>
              <a:path w="4181539" h="1448507">
                <a:moveTo>
                  <a:pt x="0" y="0"/>
                </a:moveTo>
                <a:lnTo>
                  <a:pt x="4181539" y="0"/>
                </a:lnTo>
                <a:lnTo>
                  <a:pt x="4181539" y="1448507"/>
                </a:lnTo>
                <a:lnTo>
                  <a:pt x="0" y="144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68447" y="6322375"/>
            <a:ext cx="12617704" cy="3214612"/>
          </a:xfrm>
          <a:custGeom>
            <a:avLst/>
            <a:gdLst/>
            <a:ahLst/>
            <a:cxnLst/>
            <a:rect l="l" t="t" r="r" b="b"/>
            <a:pathLst>
              <a:path w="12617704" h="3214612">
                <a:moveTo>
                  <a:pt x="0" y="0"/>
                </a:moveTo>
                <a:lnTo>
                  <a:pt x="12617705" y="0"/>
                </a:lnTo>
                <a:lnTo>
                  <a:pt x="12617705" y="3214612"/>
                </a:lnTo>
                <a:lnTo>
                  <a:pt x="0" y="3214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1164048"/>
            <a:ext cx="6296107" cy="7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Unit Tests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971581"/>
            <a:ext cx="16358211" cy="44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4"/>
              </a:lnSpc>
            </a:pPr>
            <a:r>
              <a:rPr lang="en-US" sz="2595">
                <a:solidFill>
                  <a:srgbClr val="FFFFFF"/>
                </a:solidFill>
                <a:latin typeface="Roboto Bold"/>
              </a:rPr>
              <a:t>How well does my program meet the set requirements?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144000" y="7489423"/>
            <a:ext cx="3184634" cy="0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028700" y="2484434"/>
            <a:ext cx="15626960" cy="119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Roboto"/>
              </a:rPr>
              <a:t>Through the use of Test Driven Development TDD to perform testing, I have found that my programs functionality work well as I am able to add voters, add candidates and successfully vote. If the user has not casted their vote, an error is also raised. I am able to see all 7 test cases being ran (see below).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927761"/>
            <a:ext cx="16358211" cy="44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4"/>
              </a:lnSpc>
            </a:pPr>
            <a:r>
              <a:rPr lang="en-US" sz="2595">
                <a:solidFill>
                  <a:srgbClr val="FFFFFF"/>
                </a:solidFill>
                <a:latin typeface="Roboto Bold"/>
              </a:rPr>
              <a:t>Testing methods applied?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02244"/>
            <a:ext cx="14656055" cy="149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5723" lvl="1" indent="-232862">
              <a:lnSpc>
                <a:spcPts val="3019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Roboto"/>
              </a:rPr>
              <a:t>AssertEqual()</a:t>
            </a:r>
          </a:p>
          <a:p>
            <a:pPr marL="465723" lvl="1" indent="-232862">
              <a:lnSpc>
                <a:spcPts val="3019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Roboto"/>
              </a:rPr>
              <a:t>AssertIsInstance()</a:t>
            </a:r>
          </a:p>
          <a:p>
            <a:pPr marL="465723" lvl="1" indent="-232862">
              <a:lnSpc>
                <a:spcPts val="3019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Roboto"/>
              </a:rPr>
              <a:t>AssertTrue()</a:t>
            </a:r>
          </a:p>
          <a:p>
            <a:pPr marL="465723" lvl="1" indent="-232862">
              <a:lnSpc>
                <a:spcPts val="3019"/>
              </a:lnSpc>
              <a:spcBef>
                <a:spcPct val="0"/>
              </a:spcBef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Roboto"/>
              </a:rPr>
              <a:t>AssertIs()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5408" y="-4558094"/>
            <a:ext cx="8899739" cy="8899739"/>
          </a:xfrm>
          <a:custGeom>
            <a:avLst/>
            <a:gdLst/>
            <a:ahLst/>
            <a:cxnLst/>
            <a:rect l="l" t="t" r="r" b="b"/>
            <a:pathLst>
              <a:path w="8899739" h="8899739">
                <a:moveTo>
                  <a:pt x="0" y="0"/>
                </a:moveTo>
                <a:lnTo>
                  <a:pt x="8899738" y="0"/>
                </a:lnTo>
                <a:lnTo>
                  <a:pt x="8899738" y="8899739"/>
                </a:lnTo>
                <a:lnTo>
                  <a:pt x="0" y="889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4114663" y="8528236"/>
            <a:ext cx="218106" cy="271783"/>
          </a:xfrm>
          <a:custGeom>
            <a:avLst/>
            <a:gdLst/>
            <a:ahLst/>
            <a:cxnLst/>
            <a:rect l="l" t="t" r="r" b="b"/>
            <a:pathLst>
              <a:path w="218106" h="271783">
                <a:moveTo>
                  <a:pt x="0" y="0"/>
                </a:moveTo>
                <a:lnTo>
                  <a:pt x="218107" y="0"/>
                </a:lnTo>
                <a:lnTo>
                  <a:pt x="218107" y="271784"/>
                </a:lnTo>
                <a:lnTo>
                  <a:pt x="0" y="271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697147" y="41716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753756" y="1276985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780199" y="6241976"/>
            <a:ext cx="2334465" cy="2558044"/>
          </a:xfrm>
          <a:custGeom>
            <a:avLst/>
            <a:gdLst/>
            <a:ahLst/>
            <a:cxnLst/>
            <a:rect l="l" t="t" r="r" b="b"/>
            <a:pathLst>
              <a:path w="2334465" h="2558044">
                <a:moveTo>
                  <a:pt x="0" y="0"/>
                </a:moveTo>
                <a:lnTo>
                  <a:pt x="2334464" y="0"/>
                </a:lnTo>
                <a:lnTo>
                  <a:pt x="2334464" y="2558044"/>
                </a:lnTo>
                <a:lnTo>
                  <a:pt x="0" y="2558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586725" y="8160509"/>
            <a:ext cx="3265588" cy="1279022"/>
          </a:xfrm>
          <a:custGeom>
            <a:avLst/>
            <a:gdLst/>
            <a:ahLst/>
            <a:cxnLst/>
            <a:rect l="l" t="t" r="r" b="b"/>
            <a:pathLst>
              <a:path w="3265588" h="1279022">
                <a:moveTo>
                  <a:pt x="0" y="0"/>
                </a:moveTo>
                <a:lnTo>
                  <a:pt x="3265588" y="0"/>
                </a:lnTo>
                <a:lnTo>
                  <a:pt x="3265588" y="1279022"/>
                </a:lnTo>
                <a:lnTo>
                  <a:pt x="0" y="1279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592146" y="1276985"/>
            <a:ext cx="2824730" cy="2824730"/>
          </a:xfrm>
          <a:custGeom>
            <a:avLst/>
            <a:gdLst/>
            <a:ahLst/>
            <a:cxnLst/>
            <a:rect l="l" t="t" r="r" b="b"/>
            <a:pathLst>
              <a:path w="2824730" h="2824730">
                <a:moveTo>
                  <a:pt x="0" y="0"/>
                </a:moveTo>
                <a:lnTo>
                  <a:pt x="2824730" y="0"/>
                </a:lnTo>
                <a:lnTo>
                  <a:pt x="2824730" y="2824729"/>
                </a:lnTo>
                <a:lnTo>
                  <a:pt x="0" y="2824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022378" y="7708380"/>
            <a:ext cx="3185827" cy="1911496"/>
          </a:xfrm>
          <a:custGeom>
            <a:avLst/>
            <a:gdLst/>
            <a:ahLst/>
            <a:cxnLst/>
            <a:rect l="l" t="t" r="r" b="b"/>
            <a:pathLst>
              <a:path w="3185827" h="1911496">
                <a:moveTo>
                  <a:pt x="0" y="0"/>
                </a:moveTo>
                <a:lnTo>
                  <a:pt x="3185828" y="0"/>
                </a:lnTo>
                <a:lnTo>
                  <a:pt x="3185828" y="1911496"/>
                </a:lnTo>
                <a:lnTo>
                  <a:pt x="0" y="1911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5239828" y="2915981"/>
            <a:ext cx="4169958" cy="1667983"/>
          </a:xfrm>
          <a:custGeom>
            <a:avLst/>
            <a:gdLst/>
            <a:ahLst/>
            <a:cxnLst/>
            <a:rect l="l" t="t" r="r" b="b"/>
            <a:pathLst>
              <a:path w="4169958" h="1667983">
                <a:moveTo>
                  <a:pt x="0" y="0"/>
                </a:moveTo>
                <a:lnTo>
                  <a:pt x="4169958" y="0"/>
                </a:lnTo>
                <a:lnTo>
                  <a:pt x="4169958" y="1667983"/>
                </a:lnTo>
                <a:lnTo>
                  <a:pt x="0" y="16679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1164048"/>
            <a:ext cx="8115300" cy="743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1"/>
              </a:lnSpc>
            </a:pPr>
            <a:r>
              <a:rPr lang="en-US" sz="5799" spc="-150">
                <a:solidFill>
                  <a:srgbClr val="FFFFFF"/>
                </a:solidFill>
                <a:latin typeface="Roboto Bold"/>
              </a:rPr>
              <a:t>Self Learning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3397" y="5534781"/>
            <a:ext cx="469874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Python (OOP)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36190" y="7593869"/>
            <a:ext cx="469874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Flask Framework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92146" y="598898"/>
            <a:ext cx="469874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Pandas 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3400" y="7089198"/>
            <a:ext cx="4698746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HTML, CSS AND Jinja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74330" y="2444875"/>
            <a:ext cx="444657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SQL Alchemy (ORM)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974" y="4877441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8"/>
                </a:lnTo>
                <a:lnTo>
                  <a:pt x="0" y="1701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9470384" cy="110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6"/>
              </a:lnSpc>
            </a:pPr>
            <a:r>
              <a:rPr lang="en-US" sz="8592" spc="-223">
                <a:solidFill>
                  <a:srgbClr val="FFFFFF"/>
                </a:solidFill>
                <a:latin typeface="Roboto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09681"/>
            <a:ext cx="16345820" cy="343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</a:rPr>
              <a:t>https://kinsta.com/blog/python-object-oriented-programming/   </a:t>
            </a: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</a:rPr>
              <a:t>https://www.digitalocean.com/community/tutorials/how-to-use-flask-sqlalchemy-to-interact-with-databases-in-a-flask-application - this resource helped me setup my database using flask framework </a:t>
            </a: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https://flask.palletsprojects.com/en/3.0.x/</a:t>
            </a:r>
            <a:endParaRPr lang="en-US" sz="1913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https://developer.mozilla.org/en-US/docs/Learn/Getting_started_with_the_web/HTML_basics</a:t>
            </a:r>
            <a:endParaRPr lang="en-US" sz="1913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https://jinja.palletsprojects.com/en/3.1.x/templates/</a:t>
            </a:r>
            <a:endParaRPr lang="en-US" sz="1913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https://sourcemaking.com/design_patterns</a:t>
            </a:r>
            <a:r>
              <a:rPr lang="en-US" sz="1913" dirty="0">
                <a:solidFill>
                  <a:schemeClr val="bg1"/>
                </a:solidFill>
                <a:latin typeface="Roboto"/>
              </a:rPr>
              <a:t> </a:t>
            </a: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https://www.youtube.com/watch?v=mqhxxeeTbu0&amp;list=PLzMcBGfZo4-n4vJJybUVV3Un_NFS5EOgX</a:t>
            </a:r>
            <a:endParaRPr lang="en-US" sz="1913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https://www.w3schools.com/python/pandas/default.asp</a:t>
            </a:r>
            <a:endParaRPr lang="en-US" sz="1913" dirty="0">
              <a:solidFill>
                <a:schemeClr val="bg1"/>
              </a:solidFill>
              <a:latin typeface="Roboto"/>
            </a:endParaRPr>
          </a:p>
          <a:p>
            <a:pPr marL="342900" indent="-342900">
              <a:lnSpc>
                <a:spcPts val="2678"/>
              </a:lnSpc>
              <a:buFont typeface="Arial" panose="020B0604020202020204" pitchFamily="34" charset="0"/>
              <a:buChar char="•"/>
            </a:pPr>
            <a:r>
              <a:rPr lang="en-US" sz="1913" dirty="0">
                <a:solidFill>
                  <a:schemeClr val="bg1"/>
                </a:solidFill>
                <a:latin typeface="Roboto"/>
              </a:rPr>
              <a:t>https://pandas.pydata.org/pandas-docs/stable/reference/api/pandas.DataFrame.to_excel.html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72674" y="-12924316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8" y="0"/>
                </a:lnTo>
                <a:lnTo>
                  <a:pt x="17011088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9812757" y="-12589221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3"/>
                </a:lnTo>
                <a:lnTo>
                  <a:pt x="0" y="16376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2637368" y="2644819"/>
            <a:ext cx="1285877" cy="1285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37368" y="5277221"/>
            <a:ext cx="1285877" cy="12858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922371" y="5559601"/>
            <a:ext cx="715873" cy="721117"/>
          </a:xfrm>
          <a:custGeom>
            <a:avLst/>
            <a:gdLst/>
            <a:ahLst/>
            <a:cxnLst/>
            <a:rect l="l" t="t" r="r" b="b"/>
            <a:pathLst>
              <a:path w="715873" h="721117">
                <a:moveTo>
                  <a:pt x="0" y="0"/>
                </a:moveTo>
                <a:lnTo>
                  <a:pt x="715873" y="0"/>
                </a:lnTo>
                <a:lnTo>
                  <a:pt x="715873" y="721117"/>
                </a:lnTo>
                <a:lnTo>
                  <a:pt x="0" y="721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2722293" y="7888887"/>
            <a:ext cx="1285877" cy="12858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970858" y="8260101"/>
            <a:ext cx="693497" cy="543449"/>
          </a:xfrm>
          <a:custGeom>
            <a:avLst/>
            <a:gdLst/>
            <a:ahLst/>
            <a:cxnLst/>
            <a:rect l="l" t="t" r="r" b="b"/>
            <a:pathLst>
              <a:path w="693497" h="543449">
                <a:moveTo>
                  <a:pt x="0" y="0"/>
                </a:moveTo>
                <a:lnTo>
                  <a:pt x="693497" y="0"/>
                </a:lnTo>
                <a:lnTo>
                  <a:pt x="693497" y="543449"/>
                </a:lnTo>
                <a:lnTo>
                  <a:pt x="0" y="5434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2848978" y="2856429"/>
            <a:ext cx="862658" cy="862658"/>
          </a:xfrm>
          <a:custGeom>
            <a:avLst/>
            <a:gdLst/>
            <a:ahLst/>
            <a:cxnLst/>
            <a:rect l="l" t="t" r="r" b="b"/>
            <a:pathLst>
              <a:path w="862658" h="862658">
                <a:moveTo>
                  <a:pt x="0" y="0"/>
                </a:moveTo>
                <a:lnTo>
                  <a:pt x="862658" y="0"/>
                </a:lnTo>
                <a:lnTo>
                  <a:pt x="862658" y="862658"/>
                </a:lnTo>
                <a:lnTo>
                  <a:pt x="0" y="862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1028700" y="1068771"/>
            <a:ext cx="8344227" cy="97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16"/>
              </a:lnSpc>
            </a:pPr>
            <a:r>
              <a:rPr lang="en-US" sz="7570" spc="-196">
                <a:solidFill>
                  <a:srgbClr val="FFFFFF"/>
                </a:solidFill>
                <a:latin typeface="Roboto Bold"/>
              </a:rPr>
              <a:t>Users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6506" y="4029623"/>
            <a:ext cx="3216160" cy="4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333">
                <a:solidFill>
                  <a:srgbClr val="FFFFFF"/>
                </a:solidFill>
                <a:latin typeface="Roboto Bold"/>
              </a:rPr>
              <a:t>ADMIN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14129" y="3142343"/>
            <a:ext cx="1214815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Admins are responsible for managing the election process. They use the system to create elections, manage voter registration, monitor voting activities and generate reports.</a:t>
            </a: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Robo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16506" y="6662024"/>
            <a:ext cx="3216160" cy="4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333">
                <a:solidFill>
                  <a:srgbClr val="FFFFFF"/>
                </a:solidFill>
                <a:latin typeface="Roboto Bold"/>
              </a:rPr>
              <a:t>VOTER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3965" y="9273691"/>
            <a:ext cx="3142532" cy="4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333">
                <a:solidFill>
                  <a:srgbClr val="FFFFFF"/>
                </a:solidFill>
                <a:latin typeface="Roboto Bold"/>
              </a:rPr>
              <a:t>CANDIDATE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14129" y="5369799"/>
            <a:ext cx="1214815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They participate in the election process by casting their votes. They use the system to access elections, select candidates, and submit their votes either in-person at voting booths or remotely through the online platform.</a:t>
            </a:r>
          </a:p>
          <a:p>
            <a:pPr algn="ctr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Robot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14129" y="7980963"/>
            <a:ext cx="1214815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Candidates are individuals running an election. They may use the system to monitor their campaign progress, submit nominations and view election results.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07955" y="-9492011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3" y="0"/>
                </a:lnTo>
                <a:lnTo>
                  <a:pt x="16376863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3574098" y="-6390189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1" y="0"/>
                </a:lnTo>
                <a:lnTo>
                  <a:pt x="10173221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239094" y="-11487168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1391733" y="1162050"/>
            <a:ext cx="9510305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 dirty="0">
                <a:solidFill>
                  <a:srgbClr val="FFFFFF"/>
                </a:solidFill>
                <a:latin typeface="Roboto Bold"/>
              </a:rPr>
              <a:t>User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62B25-A296-75CD-7770-D6D3BC603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46" y="1973108"/>
            <a:ext cx="15938176" cy="7361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18243" y="49045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286612" y="-1098150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082145" y="2030592"/>
            <a:ext cx="10408934" cy="7646230"/>
          </a:xfrm>
          <a:custGeom>
            <a:avLst/>
            <a:gdLst/>
            <a:ahLst/>
            <a:cxnLst/>
            <a:rect l="l" t="t" r="r" b="b"/>
            <a:pathLst>
              <a:path w="10408934" h="7646230">
                <a:moveTo>
                  <a:pt x="0" y="0"/>
                </a:moveTo>
                <a:lnTo>
                  <a:pt x="10408934" y="0"/>
                </a:lnTo>
                <a:lnTo>
                  <a:pt x="10408934" y="7646230"/>
                </a:lnTo>
                <a:lnTo>
                  <a:pt x="0" y="764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1152525"/>
            <a:ext cx="7631487" cy="64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3"/>
              </a:lnSpc>
            </a:pPr>
            <a:r>
              <a:rPr lang="en-US" sz="5099" spc="-132">
                <a:solidFill>
                  <a:srgbClr val="FFFFFF"/>
                </a:solidFill>
                <a:latin typeface="Roboto Bold"/>
              </a:rPr>
              <a:t>UML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65970" y="9872137"/>
            <a:ext cx="6061603" cy="2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Roboto"/>
              </a:rPr>
              <a:t>*PDF version of the diagram attached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6935" y="-8188432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2090536" y="1969223"/>
            <a:ext cx="5703515" cy="7650791"/>
            <a:chOff x="0" y="0"/>
            <a:chExt cx="1745883" cy="23419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5883" cy="2341957"/>
            </a:xfrm>
            <a:custGeom>
              <a:avLst/>
              <a:gdLst/>
              <a:ahLst/>
              <a:cxnLst/>
              <a:rect l="l" t="t" r="r" b="b"/>
              <a:pathLst>
                <a:path w="1745883" h="2341957">
                  <a:moveTo>
                    <a:pt x="69227" y="0"/>
                  </a:moveTo>
                  <a:lnTo>
                    <a:pt x="1676656" y="0"/>
                  </a:lnTo>
                  <a:cubicBezTo>
                    <a:pt x="1714889" y="0"/>
                    <a:pt x="1745883" y="30994"/>
                    <a:pt x="1745883" y="69227"/>
                  </a:cubicBezTo>
                  <a:lnTo>
                    <a:pt x="1745883" y="2272730"/>
                  </a:lnTo>
                  <a:cubicBezTo>
                    <a:pt x="1745883" y="2310963"/>
                    <a:pt x="1714889" y="2341957"/>
                    <a:pt x="1676656" y="2341957"/>
                  </a:cubicBezTo>
                  <a:lnTo>
                    <a:pt x="69227" y="2341957"/>
                  </a:lnTo>
                  <a:cubicBezTo>
                    <a:pt x="50867" y="2341957"/>
                    <a:pt x="33259" y="2334664"/>
                    <a:pt x="20276" y="2321681"/>
                  </a:cubicBezTo>
                  <a:cubicBezTo>
                    <a:pt x="7294" y="2308698"/>
                    <a:pt x="0" y="2291090"/>
                    <a:pt x="0" y="2272730"/>
                  </a:cubicBezTo>
                  <a:lnTo>
                    <a:pt x="0" y="69227"/>
                  </a:lnTo>
                  <a:cubicBezTo>
                    <a:pt x="0" y="50867"/>
                    <a:pt x="7294" y="33259"/>
                    <a:pt x="20276" y="20276"/>
                  </a:cubicBezTo>
                  <a:cubicBezTo>
                    <a:pt x="33259" y="7294"/>
                    <a:pt x="50867" y="0"/>
                    <a:pt x="69227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45883" cy="239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86996" y="1969223"/>
            <a:ext cx="5703515" cy="7650791"/>
            <a:chOff x="0" y="0"/>
            <a:chExt cx="1745883" cy="23419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5883" cy="2341957"/>
            </a:xfrm>
            <a:custGeom>
              <a:avLst/>
              <a:gdLst/>
              <a:ahLst/>
              <a:cxnLst/>
              <a:rect l="l" t="t" r="r" b="b"/>
              <a:pathLst>
                <a:path w="1745883" h="2341957">
                  <a:moveTo>
                    <a:pt x="69227" y="0"/>
                  </a:moveTo>
                  <a:lnTo>
                    <a:pt x="1676656" y="0"/>
                  </a:lnTo>
                  <a:cubicBezTo>
                    <a:pt x="1714889" y="0"/>
                    <a:pt x="1745883" y="30994"/>
                    <a:pt x="1745883" y="69227"/>
                  </a:cubicBezTo>
                  <a:lnTo>
                    <a:pt x="1745883" y="2272730"/>
                  </a:lnTo>
                  <a:cubicBezTo>
                    <a:pt x="1745883" y="2310963"/>
                    <a:pt x="1714889" y="2341957"/>
                    <a:pt x="1676656" y="2341957"/>
                  </a:cubicBezTo>
                  <a:lnTo>
                    <a:pt x="69227" y="2341957"/>
                  </a:lnTo>
                  <a:cubicBezTo>
                    <a:pt x="50867" y="2341957"/>
                    <a:pt x="33259" y="2334664"/>
                    <a:pt x="20276" y="2321681"/>
                  </a:cubicBezTo>
                  <a:cubicBezTo>
                    <a:pt x="7294" y="2308698"/>
                    <a:pt x="0" y="2291090"/>
                    <a:pt x="0" y="2272730"/>
                  </a:cubicBezTo>
                  <a:lnTo>
                    <a:pt x="0" y="69227"/>
                  </a:lnTo>
                  <a:cubicBezTo>
                    <a:pt x="0" y="50867"/>
                    <a:pt x="7294" y="33259"/>
                    <a:pt x="20276" y="20276"/>
                  </a:cubicBezTo>
                  <a:cubicBezTo>
                    <a:pt x="33259" y="7294"/>
                    <a:pt x="50867" y="0"/>
                    <a:pt x="69227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745883" cy="239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0157836" y="3469604"/>
            <a:ext cx="19400725" cy="19400725"/>
          </a:xfrm>
          <a:custGeom>
            <a:avLst/>
            <a:gdLst/>
            <a:ahLst/>
            <a:cxnLst/>
            <a:rect l="l" t="t" r="r" b="b"/>
            <a:pathLst>
              <a:path w="19400725" h="19400725">
                <a:moveTo>
                  <a:pt x="0" y="0"/>
                </a:moveTo>
                <a:lnTo>
                  <a:pt x="19400725" y="0"/>
                </a:lnTo>
                <a:lnTo>
                  <a:pt x="19400725" y="19400725"/>
                </a:lnTo>
                <a:lnTo>
                  <a:pt x="0" y="19400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446408" y="1969223"/>
            <a:ext cx="5539475" cy="7650791"/>
            <a:chOff x="0" y="0"/>
            <a:chExt cx="1695669" cy="23419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5669" cy="2341957"/>
            </a:xfrm>
            <a:custGeom>
              <a:avLst/>
              <a:gdLst/>
              <a:ahLst/>
              <a:cxnLst/>
              <a:rect l="l" t="t" r="r" b="b"/>
              <a:pathLst>
                <a:path w="1695669" h="2341957">
                  <a:moveTo>
                    <a:pt x="71277" y="0"/>
                  </a:moveTo>
                  <a:lnTo>
                    <a:pt x="1624392" y="0"/>
                  </a:lnTo>
                  <a:cubicBezTo>
                    <a:pt x="1643296" y="0"/>
                    <a:pt x="1661426" y="7510"/>
                    <a:pt x="1674793" y="20877"/>
                  </a:cubicBezTo>
                  <a:cubicBezTo>
                    <a:pt x="1688160" y="34244"/>
                    <a:pt x="1695669" y="52373"/>
                    <a:pt x="1695669" y="71277"/>
                  </a:cubicBezTo>
                  <a:lnTo>
                    <a:pt x="1695669" y="2270680"/>
                  </a:lnTo>
                  <a:cubicBezTo>
                    <a:pt x="1695669" y="2310045"/>
                    <a:pt x="1663758" y="2341957"/>
                    <a:pt x="1624392" y="2341957"/>
                  </a:cubicBezTo>
                  <a:lnTo>
                    <a:pt x="71277" y="2341957"/>
                  </a:lnTo>
                  <a:cubicBezTo>
                    <a:pt x="52373" y="2341957"/>
                    <a:pt x="34244" y="2334448"/>
                    <a:pt x="20877" y="2321080"/>
                  </a:cubicBezTo>
                  <a:cubicBezTo>
                    <a:pt x="7510" y="2307713"/>
                    <a:pt x="0" y="2289584"/>
                    <a:pt x="0" y="2270680"/>
                  </a:cubicBezTo>
                  <a:lnTo>
                    <a:pt x="0" y="71277"/>
                  </a:lnTo>
                  <a:cubicBezTo>
                    <a:pt x="0" y="52373"/>
                    <a:pt x="7510" y="34244"/>
                    <a:pt x="20877" y="20877"/>
                  </a:cubicBezTo>
                  <a:cubicBezTo>
                    <a:pt x="34244" y="7510"/>
                    <a:pt x="52373" y="0"/>
                    <a:pt x="71277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95669" cy="239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0886" y="1969223"/>
            <a:ext cx="3133636" cy="7650791"/>
          </a:xfrm>
          <a:custGeom>
            <a:avLst/>
            <a:gdLst/>
            <a:ahLst/>
            <a:cxnLst/>
            <a:rect l="l" t="t" r="r" b="b"/>
            <a:pathLst>
              <a:path w="3133636" h="7650791">
                <a:moveTo>
                  <a:pt x="0" y="0"/>
                </a:moveTo>
                <a:lnTo>
                  <a:pt x="3133636" y="0"/>
                </a:lnTo>
                <a:lnTo>
                  <a:pt x="3133636" y="7650791"/>
                </a:lnTo>
                <a:lnTo>
                  <a:pt x="0" y="7650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6295288" y="1969223"/>
            <a:ext cx="5486931" cy="7650791"/>
          </a:xfrm>
          <a:custGeom>
            <a:avLst/>
            <a:gdLst/>
            <a:ahLst/>
            <a:cxnLst/>
            <a:rect l="l" t="t" r="r" b="b"/>
            <a:pathLst>
              <a:path w="5486931" h="7650791">
                <a:moveTo>
                  <a:pt x="0" y="0"/>
                </a:moveTo>
                <a:lnTo>
                  <a:pt x="5486931" y="0"/>
                </a:lnTo>
                <a:lnTo>
                  <a:pt x="5486931" y="7650791"/>
                </a:lnTo>
                <a:lnTo>
                  <a:pt x="0" y="76507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2822975" y="1969223"/>
            <a:ext cx="4050034" cy="7650791"/>
          </a:xfrm>
          <a:custGeom>
            <a:avLst/>
            <a:gdLst/>
            <a:ahLst/>
            <a:cxnLst/>
            <a:rect l="l" t="t" r="r" b="b"/>
            <a:pathLst>
              <a:path w="4050034" h="7650791">
                <a:moveTo>
                  <a:pt x="0" y="0"/>
                </a:moveTo>
                <a:lnTo>
                  <a:pt x="4050034" y="0"/>
                </a:lnTo>
                <a:lnTo>
                  <a:pt x="4050034" y="7650791"/>
                </a:lnTo>
                <a:lnTo>
                  <a:pt x="0" y="76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3" t="-564" b="-5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1028700" y="1152525"/>
            <a:ext cx="7631487" cy="64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3"/>
              </a:lnSpc>
            </a:pPr>
            <a:r>
              <a:rPr lang="en-US" sz="5099" spc="-132">
                <a:solidFill>
                  <a:srgbClr val="FFFFFF"/>
                </a:solidFill>
                <a:latin typeface="Roboto Bold"/>
              </a:rPr>
              <a:t>Activity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65970" y="9872137"/>
            <a:ext cx="6061603" cy="2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Roboto"/>
              </a:rPr>
              <a:t>*PDF version of the diagram attached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05818" y="1168464"/>
            <a:ext cx="762357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FFFC"/>
                </a:solidFill>
                <a:latin typeface="Roboto"/>
              </a:rPr>
              <a:t>Voter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02245" y="1168464"/>
            <a:ext cx="916543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66C4"/>
                </a:solidFill>
                <a:latin typeface="Roboto"/>
              </a:rPr>
              <a:t>Admin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96800" y="1152525"/>
            <a:ext cx="2224921" cy="431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DE59"/>
                </a:solidFill>
                <a:latin typeface="Roboto"/>
              </a:rPr>
              <a:t>Candidate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8603" y="1028700"/>
            <a:ext cx="14130794" cy="7311124"/>
            <a:chOff x="0" y="0"/>
            <a:chExt cx="3721690" cy="1925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1691" cy="1925563"/>
            </a:xfrm>
            <a:custGeom>
              <a:avLst/>
              <a:gdLst/>
              <a:ahLst/>
              <a:cxnLst/>
              <a:rect l="l" t="t" r="r" b="b"/>
              <a:pathLst>
                <a:path w="3721691" h="1925563">
                  <a:moveTo>
                    <a:pt x="27942" y="0"/>
                  </a:moveTo>
                  <a:lnTo>
                    <a:pt x="3693749" y="0"/>
                  </a:lnTo>
                  <a:cubicBezTo>
                    <a:pt x="3709181" y="0"/>
                    <a:pt x="3721691" y="12510"/>
                    <a:pt x="3721691" y="27942"/>
                  </a:cubicBezTo>
                  <a:lnTo>
                    <a:pt x="3721691" y="1897622"/>
                  </a:lnTo>
                  <a:cubicBezTo>
                    <a:pt x="3721691" y="1913054"/>
                    <a:pt x="3709181" y="1925563"/>
                    <a:pt x="3693749" y="1925563"/>
                  </a:cubicBezTo>
                  <a:lnTo>
                    <a:pt x="27942" y="1925563"/>
                  </a:lnTo>
                  <a:cubicBezTo>
                    <a:pt x="20531" y="1925563"/>
                    <a:pt x="13424" y="1922620"/>
                    <a:pt x="8184" y="1917379"/>
                  </a:cubicBezTo>
                  <a:cubicBezTo>
                    <a:pt x="2944" y="1912139"/>
                    <a:pt x="0" y="1905032"/>
                    <a:pt x="0" y="1897622"/>
                  </a:cubicBezTo>
                  <a:lnTo>
                    <a:pt x="0" y="27942"/>
                  </a:lnTo>
                  <a:cubicBezTo>
                    <a:pt x="0" y="12510"/>
                    <a:pt x="12510" y="0"/>
                    <a:pt x="279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83000"/>
                  </a:srgbClr>
                </a:gs>
                <a:gs pos="100000">
                  <a:srgbClr val="7ED957">
                    <a:alpha val="83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721690" cy="1982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449318" y="3097781"/>
            <a:ext cx="19298728" cy="19298728"/>
          </a:xfrm>
          <a:custGeom>
            <a:avLst/>
            <a:gdLst/>
            <a:ahLst/>
            <a:cxnLst/>
            <a:rect l="l" t="t" r="r" b="b"/>
            <a:pathLst>
              <a:path w="19298728" h="19298728">
                <a:moveTo>
                  <a:pt x="0" y="0"/>
                </a:moveTo>
                <a:lnTo>
                  <a:pt x="19298728" y="0"/>
                </a:lnTo>
                <a:lnTo>
                  <a:pt x="19298728" y="19298729"/>
                </a:lnTo>
                <a:lnTo>
                  <a:pt x="0" y="1929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286612" y="-1098150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2519963" y="1244547"/>
            <a:ext cx="13248073" cy="6704579"/>
          </a:xfrm>
          <a:custGeom>
            <a:avLst/>
            <a:gdLst/>
            <a:ahLst/>
            <a:cxnLst/>
            <a:rect l="l" t="t" r="r" b="b"/>
            <a:pathLst>
              <a:path w="13248073" h="6704579">
                <a:moveTo>
                  <a:pt x="0" y="0"/>
                </a:moveTo>
                <a:lnTo>
                  <a:pt x="13248074" y="0"/>
                </a:lnTo>
                <a:lnTo>
                  <a:pt x="13248074" y="6704579"/>
                </a:lnTo>
                <a:lnTo>
                  <a:pt x="0" y="670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64" b="-17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8613648"/>
            <a:ext cx="7631487" cy="64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3"/>
              </a:lnSpc>
            </a:pPr>
            <a:r>
              <a:rPr lang="en-US" sz="5099" spc="-132" dirty="0">
                <a:solidFill>
                  <a:srgbClr val="FFFFFF"/>
                </a:solidFill>
                <a:latin typeface="Roboto Bold"/>
              </a:rPr>
              <a:t>ERD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65970" y="9872137"/>
            <a:ext cx="6061603" cy="29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Roboto"/>
              </a:rPr>
              <a:t>*PDF version of the diagram attached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1601776" y="2717833"/>
            <a:ext cx="5136101" cy="6526639"/>
            <a:chOff x="0" y="0"/>
            <a:chExt cx="1572194" cy="1997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2194" cy="1997847"/>
            </a:xfrm>
            <a:custGeom>
              <a:avLst/>
              <a:gdLst/>
              <a:ahLst/>
              <a:cxnLst/>
              <a:rect l="l" t="t" r="r" b="b"/>
              <a:pathLst>
                <a:path w="1572194" h="1997847">
                  <a:moveTo>
                    <a:pt x="76875" y="0"/>
                  </a:moveTo>
                  <a:lnTo>
                    <a:pt x="1495319" y="0"/>
                  </a:lnTo>
                  <a:cubicBezTo>
                    <a:pt x="1537776" y="0"/>
                    <a:pt x="1572194" y="34418"/>
                    <a:pt x="1572194" y="76875"/>
                  </a:cubicBezTo>
                  <a:lnTo>
                    <a:pt x="1572194" y="1920972"/>
                  </a:lnTo>
                  <a:cubicBezTo>
                    <a:pt x="1572194" y="1941360"/>
                    <a:pt x="1564095" y="1960914"/>
                    <a:pt x="1549678" y="1975331"/>
                  </a:cubicBezTo>
                  <a:cubicBezTo>
                    <a:pt x="1535261" y="1989748"/>
                    <a:pt x="1515708" y="1997847"/>
                    <a:pt x="1495319" y="1997847"/>
                  </a:cubicBezTo>
                  <a:lnTo>
                    <a:pt x="76875" y="1997847"/>
                  </a:lnTo>
                  <a:cubicBezTo>
                    <a:pt x="34418" y="1997847"/>
                    <a:pt x="0" y="1963429"/>
                    <a:pt x="0" y="1920972"/>
                  </a:cubicBezTo>
                  <a:lnTo>
                    <a:pt x="0" y="76875"/>
                  </a:lnTo>
                  <a:cubicBezTo>
                    <a:pt x="0" y="56486"/>
                    <a:pt x="8099" y="36933"/>
                    <a:pt x="22516" y="22516"/>
                  </a:cubicBezTo>
                  <a:cubicBezTo>
                    <a:pt x="36933" y="8099"/>
                    <a:pt x="56486" y="0"/>
                    <a:pt x="76875" y="0"/>
                  </a:cubicBezTo>
                  <a:close/>
                </a:path>
              </a:pathLst>
            </a:custGeom>
            <a:solidFill>
              <a:srgbClr val="42525B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72194" cy="2054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66722" y="2430309"/>
            <a:ext cx="8370152" cy="7101686"/>
          </a:xfrm>
          <a:custGeom>
            <a:avLst/>
            <a:gdLst/>
            <a:ahLst/>
            <a:cxnLst/>
            <a:rect l="l" t="t" r="r" b="b"/>
            <a:pathLst>
              <a:path w="8370152" h="7101686">
                <a:moveTo>
                  <a:pt x="0" y="0"/>
                </a:moveTo>
                <a:lnTo>
                  <a:pt x="8370152" y="0"/>
                </a:lnTo>
                <a:lnTo>
                  <a:pt x="8370152" y="7101686"/>
                </a:lnTo>
                <a:lnTo>
                  <a:pt x="0" y="7101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Evaluation of Design pattern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5834" y="3649732"/>
            <a:ext cx="4647985" cy="5190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118" lvl="1" indent="-246559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00FFFC"/>
                </a:solidFill>
                <a:latin typeface="Roboto Italics"/>
              </a:rPr>
              <a:t>Used Singleton design pattern as part of the VotingSystem to ensure that only one voting system can exist</a:t>
            </a:r>
          </a:p>
          <a:p>
            <a:pPr marL="493118" lvl="1" indent="-246559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00FFFC"/>
                </a:solidFill>
                <a:latin typeface="Roboto Italics"/>
              </a:rPr>
              <a:t>Benefits: Makes it easier to control as it’s centralised and removes any unnecessary duplication</a:t>
            </a:r>
          </a:p>
          <a:p>
            <a:pPr marL="493118" lvl="1" indent="-246559">
              <a:lnSpc>
                <a:spcPts val="3197"/>
              </a:lnSpc>
              <a:buFont typeface="Arial"/>
              <a:buChar char="•"/>
            </a:pPr>
            <a:r>
              <a:rPr lang="en-US" sz="2284">
                <a:solidFill>
                  <a:srgbClr val="00FFFC"/>
                </a:solidFill>
                <a:latin typeface="Roboto Italics"/>
              </a:rPr>
              <a:t>Limitations:  Tight coupling of the code, making it harder to modify in later stages</a:t>
            </a:r>
          </a:p>
          <a:p>
            <a:pPr>
              <a:lnSpc>
                <a:spcPts val="3197"/>
              </a:lnSpc>
            </a:pPr>
            <a:endParaRPr lang="en-US" sz="2284">
              <a:solidFill>
                <a:srgbClr val="00FFFC"/>
              </a:solidFill>
              <a:latin typeface="Roboto Italics"/>
            </a:endParaRPr>
          </a:p>
          <a:p>
            <a:pPr>
              <a:lnSpc>
                <a:spcPts val="3197"/>
              </a:lnSpc>
            </a:pPr>
            <a:endParaRPr lang="en-US" sz="2284">
              <a:solidFill>
                <a:srgbClr val="00FFFC"/>
              </a:solidFill>
              <a:latin typeface="Roboto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72690" y="1282451"/>
            <a:ext cx="41097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Singleton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1402411" y="2541894"/>
            <a:ext cx="6061347" cy="5613103"/>
            <a:chOff x="0" y="0"/>
            <a:chExt cx="1855418" cy="17182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5418" cy="1718208"/>
            </a:xfrm>
            <a:custGeom>
              <a:avLst/>
              <a:gdLst/>
              <a:ahLst/>
              <a:cxnLst/>
              <a:rect l="l" t="t" r="r" b="b"/>
              <a:pathLst>
                <a:path w="1855418" h="1718208">
                  <a:moveTo>
                    <a:pt x="65140" y="0"/>
                  </a:moveTo>
                  <a:lnTo>
                    <a:pt x="1790278" y="0"/>
                  </a:lnTo>
                  <a:cubicBezTo>
                    <a:pt x="1826253" y="0"/>
                    <a:pt x="1855418" y="29164"/>
                    <a:pt x="1855418" y="65140"/>
                  </a:cubicBezTo>
                  <a:lnTo>
                    <a:pt x="1855418" y="1653067"/>
                  </a:lnTo>
                  <a:cubicBezTo>
                    <a:pt x="1855418" y="1689043"/>
                    <a:pt x="1826253" y="1718208"/>
                    <a:pt x="1790278" y="1718208"/>
                  </a:cubicBezTo>
                  <a:lnTo>
                    <a:pt x="65140" y="1718208"/>
                  </a:lnTo>
                  <a:cubicBezTo>
                    <a:pt x="47864" y="1718208"/>
                    <a:pt x="31295" y="1711345"/>
                    <a:pt x="19079" y="1699128"/>
                  </a:cubicBezTo>
                  <a:cubicBezTo>
                    <a:pt x="6863" y="1686912"/>
                    <a:pt x="0" y="1670344"/>
                    <a:pt x="0" y="1653067"/>
                  </a:cubicBezTo>
                  <a:lnTo>
                    <a:pt x="0" y="65140"/>
                  </a:lnTo>
                  <a:cubicBezTo>
                    <a:pt x="0" y="29164"/>
                    <a:pt x="29164" y="0"/>
                    <a:pt x="6514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60000"/>
                  </a:srgbClr>
                </a:gs>
                <a:gs pos="100000">
                  <a:srgbClr val="FFDE59">
                    <a:alpha val="6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55418" cy="177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54511" y="3779475"/>
            <a:ext cx="9774494" cy="2728050"/>
          </a:xfrm>
          <a:custGeom>
            <a:avLst/>
            <a:gdLst/>
            <a:ahLst/>
            <a:cxnLst/>
            <a:rect l="l" t="t" r="r" b="b"/>
            <a:pathLst>
              <a:path w="9774494" h="2728050">
                <a:moveTo>
                  <a:pt x="0" y="0"/>
                </a:moveTo>
                <a:lnTo>
                  <a:pt x="9774494" y="0"/>
                </a:lnTo>
                <a:lnTo>
                  <a:pt x="9774494" y="2728050"/>
                </a:lnTo>
                <a:lnTo>
                  <a:pt x="0" y="272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Evaluation of Design pattern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78200"/>
            <a:ext cx="21863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Observer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61475" y="3032817"/>
            <a:ext cx="5343218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Italics"/>
              </a:rPr>
              <a:t>Used Observer pattern which can be seen in the LoggingSystem class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Italics"/>
              </a:rPr>
              <a:t>Reason I have used this was to help decouple VotingSystem from LoggingSystem, allowing a more flexible design. Also promotes maintainability and scalability, meaning we add new functionalities in the future 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Italics"/>
              </a:rPr>
              <a:t>Limitation: Adds extra complexity to the system if the number of observers scale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B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2620" y="5200390"/>
            <a:ext cx="10173221" cy="10173221"/>
          </a:xfrm>
          <a:custGeom>
            <a:avLst/>
            <a:gdLst/>
            <a:ahLst/>
            <a:cxnLst/>
            <a:rect l="l" t="t" r="r" b="b"/>
            <a:pathLst>
              <a:path w="10173221" h="10173221">
                <a:moveTo>
                  <a:pt x="0" y="0"/>
                </a:moveTo>
                <a:lnTo>
                  <a:pt x="10173220" y="0"/>
                </a:lnTo>
                <a:lnTo>
                  <a:pt x="10173220" y="10173220"/>
                </a:lnTo>
                <a:lnTo>
                  <a:pt x="0" y="1017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6374215" y="4625279"/>
            <a:ext cx="17011089" cy="17011089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8020530" y="-9379037"/>
            <a:ext cx="16376864" cy="16376864"/>
          </a:xfrm>
          <a:custGeom>
            <a:avLst/>
            <a:gdLst/>
            <a:ahLst/>
            <a:cxnLst/>
            <a:rect l="l" t="t" r="r" b="b"/>
            <a:pathLst>
              <a:path w="16376864" h="16376864">
                <a:moveTo>
                  <a:pt x="0" y="0"/>
                </a:moveTo>
                <a:lnTo>
                  <a:pt x="16376864" y="0"/>
                </a:lnTo>
                <a:lnTo>
                  <a:pt x="16376864" y="16376864"/>
                </a:lnTo>
                <a:lnTo>
                  <a:pt x="0" y="1637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028700" y="2221778"/>
            <a:ext cx="5857353" cy="7437760"/>
            <a:chOff x="0" y="0"/>
            <a:chExt cx="1792974" cy="22767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2974" cy="2276747"/>
            </a:xfrm>
            <a:custGeom>
              <a:avLst/>
              <a:gdLst/>
              <a:ahLst/>
              <a:cxnLst/>
              <a:rect l="l" t="t" r="r" b="b"/>
              <a:pathLst>
                <a:path w="1792974" h="2276747">
                  <a:moveTo>
                    <a:pt x="67409" y="0"/>
                  </a:moveTo>
                  <a:lnTo>
                    <a:pt x="1725565" y="0"/>
                  </a:lnTo>
                  <a:cubicBezTo>
                    <a:pt x="1762794" y="0"/>
                    <a:pt x="1792974" y="30180"/>
                    <a:pt x="1792974" y="67409"/>
                  </a:cubicBezTo>
                  <a:lnTo>
                    <a:pt x="1792974" y="2209338"/>
                  </a:lnTo>
                  <a:cubicBezTo>
                    <a:pt x="1792974" y="2246567"/>
                    <a:pt x="1762794" y="2276747"/>
                    <a:pt x="1725565" y="2276747"/>
                  </a:cubicBezTo>
                  <a:lnTo>
                    <a:pt x="67409" y="2276747"/>
                  </a:lnTo>
                  <a:cubicBezTo>
                    <a:pt x="30180" y="2276747"/>
                    <a:pt x="0" y="2246567"/>
                    <a:pt x="0" y="2209338"/>
                  </a:cubicBezTo>
                  <a:lnTo>
                    <a:pt x="0" y="67409"/>
                  </a:lnTo>
                  <a:cubicBezTo>
                    <a:pt x="0" y="30180"/>
                    <a:pt x="30180" y="0"/>
                    <a:pt x="67409" y="0"/>
                  </a:cubicBezTo>
                  <a:close/>
                </a:path>
              </a:pathLst>
            </a:custGeom>
            <a:solidFill>
              <a:srgbClr val="47555D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92974" cy="23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21118" y="3444647"/>
            <a:ext cx="10138182" cy="4897672"/>
          </a:xfrm>
          <a:custGeom>
            <a:avLst/>
            <a:gdLst/>
            <a:ahLst/>
            <a:cxnLst/>
            <a:rect l="l" t="t" r="r" b="b"/>
            <a:pathLst>
              <a:path w="10138182" h="4897672">
                <a:moveTo>
                  <a:pt x="0" y="0"/>
                </a:moveTo>
                <a:lnTo>
                  <a:pt x="10138182" y="0"/>
                </a:lnTo>
                <a:lnTo>
                  <a:pt x="10138182" y="4897673"/>
                </a:lnTo>
                <a:lnTo>
                  <a:pt x="0" y="4897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761737"/>
            <a:ext cx="16230600" cy="68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76"/>
              </a:lnSpc>
            </a:pPr>
            <a:r>
              <a:rPr lang="en-US" sz="5400" spc="-140">
                <a:solidFill>
                  <a:srgbClr val="FFFFFF"/>
                </a:solidFill>
                <a:latin typeface="Roboto Bold"/>
              </a:rPr>
              <a:t>Evaluation of Design pattern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49565" y="1378200"/>
            <a:ext cx="41097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Factory 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2616" y="3119768"/>
            <a:ext cx="4789522" cy="586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Roboto Italics"/>
              </a:rPr>
              <a:t>Factory method used within </a:t>
            </a:r>
            <a:r>
              <a:rPr lang="en-US" sz="2400" dirty="0" err="1">
                <a:solidFill>
                  <a:srgbClr val="FFFFFF"/>
                </a:solidFill>
                <a:latin typeface="Roboto Italics"/>
              </a:rPr>
              <a:t>VotingStrategyFactory</a:t>
            </a:r>
            <a:r>
              <a:rPr lang="en-US" sz="2400" dirty="0">
                <a:solidFill>
                  <a:srgbClr val="FFFFFF"/>
                </a:solidFill>
                <a:latin typeface="Roboto Italics"/>
              </a:rPr>
              <a:t> Class which takes in the </a:t>
            </a:r>
            <a:r>
              <a:rPr lang="en-US" sz="2400" dirty="0" err="1">
                <a:solidFill>
                  <a:srgbClr val="FFFFFF"/>
                </a:solidFill>
                <a:latin typeface="Roboto Italics"/>
              </a:rPr>
              <a:t>strategy_type</a:t>
            </a:r>
            <a:r>
              <a:rPr lang="en-US" sz="2400" dirty="0">
                <a:solidFill>
                  <a:srgbClr val="FFFFFF"/>
                </a:solidFill>
                <a:latin typeface="Roboto Italics"/>
              </a:rPr>
              <a:t> as parameter and returns the instance of the voting strategy based on the type, without knowing full details of how each strategy is implemented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Roboto Italics"/>
              </a:rPr>
              <a:t>Benefits: Allows to add any new voting strategies without modifying existing code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Roboto Italics"/>
              </a:rPr>
              <a:t>Limitations: Will require managing of the factory to keep up to date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894</Words>
  <Application>Microsoft Office PowerPoint</Application>
  <PresentationFormat>Custom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Bold</vt:lpstr>
      <vt:lpstr>Roboto Italics</vt:lpstr>
      <vt:lpstr>Roboto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Deck SHU V2</dc:title>
  <cp:lastModifiedBy>Kaur, Jasleen</cp:lastModifiedBy>
  <cp:revision>2</cp:revision>
  <dcterms:created xsi:type="dcterms:W3CDTF">2006-08-16T00:00:00Z</dcterms:created>
  <dcterms:modified xsi:type="dcterms:W3CDTF">2025-03-26T23:05:44Z</dcterms:modified>
  <dc:identifier>DAGDL_00JF0</dc:identifier>
</cp:coreProperties>
</file>